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9" r:id="rId3"/>
    <p:sldId id="257" r:id="rId4"/>
    <p:sldId id="271" r:id="rId5"/>
    <p:sldId id="270" r:id="rId6"/>
    <p:sldId id="279" r:id="rId7"/>
    <p:sldId id="264" r:id="rId8"/>
    <p:sldId id="272" r:id="rId9"/>
    <p:sldId id="275" r:id="rId10"/>
    <p:sldId id="273" r:id="rId11"/>
    <p:sldId id="274" r:id="rId12"/>
    <p:sldId id="281" r:id="rId13"/>
    <p:sldId id="263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2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62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8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4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3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2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7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0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03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52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3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696" r:id="rId5"/>
    <p:sldLayoutId id="2147483702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8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56B4-EFD5-455C-A022-315CDF392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493" y="1559768"/>
            <a:ext cx="2978281" cy="3135379"/>
          </a:xfrm>
        </p:spPr>
        <p:txBody>
          <a:bodyPr>
            <a:normAutofit/>
          </a:bodyPr>
          <a:lstStyle/>
          <a:p>
            <a:r>
              <a:rPr lang="en-US" sz="4800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U.S. Census Data for 2015 &amp; 2017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7C567-EEC0-4142-9156-A95F4141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493" y="4708186"/>
            <a:ext cx="2978282" cy="1179430"/>
          </a:xfrm>
        </p:spPr>
        <p:txBody>
          <a:bodyPr>
            <a:normAutofit fontScale="77500" lnSpcReduction="20000"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Team Members:</a:t>
            </a:r>
          </a:p>
          <a:p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Minerva Banuelos</a:t>
            </a:r>
          </a:p>
          <a:p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Matthew Hutcherson</a:t>
            </a:r>
          </a:p>
          <a:p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Alison Litton</a:t>
            </a:r>
          </a:p>
          <a:p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Kristi Mar</a:t>
            </a:r>
          </a:p>
          <a:p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Charlie Martinez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EC3667C-F095-42C9-9DCA-B35248ED5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5" b="1622"/>
          <a:stretch/>
        </p:blipFill>
        <p:spPr>
          <a:xfrm>
            <a:off x="5346570" y="1685218"/>
            <a:ext cx="6202238" cy="34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1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918E7B-C7F5-40C7-950A-AAAE2AD4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284019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Workforce Types per State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09239-F45E-495B-BFAA-F7CC881EC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512419"/>
            <a:ext cx="3144774" cy="3511296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Findings: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2015 and 2017 data for workforce types are visually similar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Professional field represents the majority of the country’s workforce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data is based on subjective answers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14EBB28-931F-4A59-9383-638678DC288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FAB852-217E-4E04-B189-5B3CEAC37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0"/>
          <a:stretch/>
        </p:blipFill>
        <p:spPr>
          <a:xfrm>
            <a:off x="228599" y="113117"/>
            <a:ext cx="7814389" cy="66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9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A3E12-F3C4-4B0B-94E0-5010C688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Average Income vs. Workforce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754424-5F6D-40A7-A797-B67342A67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2607340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Findings: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professional workforce type represents the largest group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approximate national average is 37%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D356682-7F19-49C4-A334-C2C9BBF529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163386"/>
            <a:ext cx="7796767" cy="623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89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A3E12-F3C4-4B0B-94E0-5010C6883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455606"/>
            <a:ext cx="3144774" cy="504514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T-Test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E5C46-9528-433F-9E85-2FC53285A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044345"/>
            <a:ext cx="3144774" cy="2927579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Q: Is there a statistical difference when comparing two states in Income Average and Average Commute Time?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A: We performed a series of Independent T-Tests to figure if there is a statistical difference between one state and another.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F60D50-8CA0-484E-A3F7-CD10AB3C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49" y="4077530"/>
            <a:ext cx="3144773" cy="235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1B468-8B3C-4BD6-A7CF-759B2DA23EB2}"/>
              </a:ext>
            </a:extLst>
          </p:cNvPr>
          <p:cNvSpPr txBox="1"/>
          <p:nvPr/>
        </p:nvSpPr>
        <p:spPr>
          <a:xfrm>
            <a:off x="1429304" y="313789"/>
            <a:ext cx="5193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Example: </a:t>
            </a:r>
          </a:p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Connecticut vs California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470AA1-AD4C-418F-A7D0-8B18EA398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080055"/>
              </p:ext>
            </p:extLst>
          </p:nvPr>
        </p:nvGraphicFramePr>
        <p:xfrm>
          <a:off x="109107" y="1793875"/>
          <a:ext cx="7920468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234">
                  <a:extLst>
                    <a:ext uri="{9D8B030D-6E8A-4147-A177-3AD203B41FA5}">
                      <a16:colId xmlns:a16="http://schemas.microsoft.com/office/drawing/2014/main" val="3330541546"/>
                    </a:ext>
                  </a:extLst>
                </a:gridCol>
                <a:gridCol w="3960234">
                  <a:extLst>
                    <a:ext uri="{9D8B030D-6E8A-4147-A177-3AD203B41FA5}">
                      <a16:colId xmlns:a16="http://schemas.microsoft.com/office/drawing/2014/main" val="571640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 Average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 Average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58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= 0.00160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= 0.00458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9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&lt; 0.05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T</a:t>
                      </a:r>
                      <a:r>
                        <a:rPr lang="en-US" dirty="0"/>
                        <a:t>herefore, we reject the null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P-Value &lt; 0.05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T</a:t>
                      </a:r>
                      <a:r>
                        <a:rPr lang="en-US" dirty="0"/>
                        <a:t>herefore, we 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54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Translates to there is a statistical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Translates to there is a statistical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495987"/>
                  </a:ext>
                </a:extLst>
              </a:tr>
            </a:tbl>
          </a:graphicData>
        </a:graphic>
      </p:graphicFrame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B3DE9AFB-2617-441D-965A-A340F4AC7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29942"/>
              </p:ext>
            </p:extLst>
          </p:nvPr>
        </p:nvGraphicFramePr>
        <p:xfrm>
          <a:off x="109107" y="4131724"/>
          <a:ext cx="7920468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234">
                  <a:extLst>
                    <a:ext uri="{9D8B030D-6E8A-4147-A177-3AD203B41FA5}">
                      <a16:colId xmlns:a16="http://schemas.microsoft.com/office/drawing/2014/main" val="3330541546"/>
                    </a:ext>
                  </a:extLst>
                </a:gridCol>
                <a:gridCol w="3960234">
                  <a:extLst>
                    <a:ext uri="{9D8B030D-6E8A-4147-A177-3AD203B41FA5}">
                      <a16:colId xmlns:a16="http://schemas.microsoft.com/office/drawing/2014/main" val="571640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 Average Commute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 Average Commute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58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= 0.69833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 = 0.60383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99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P-Value &gt; 0.05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T</a:t>
                      </a:r>
                      <a:r>
                        <a:rPr lang="en-US" dirty="0"/>
                        <a:t>herefore, we fail to reject the null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P-Value &gt; 0.05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T</a:t>
                      </a:r>
                      <a:r>
                        <a:rPr lang="en-US" dirty="0"/>
                        <a:t>herefore, we fail to 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549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Translates to there is no statistical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Translates to there is no statistical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495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22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E64F7-323E-4148-8304-8E70372E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00" y="1393242"/>
            <a:ext cx="10579608" cy="9882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Conclusion</a:t>
            </a:r>
            <a:endParaRPr lang="en-US" sz="4600" cap="all" spc="-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4F9AB1B-D4D2-40BE-96A4-F13E5F4B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930" y="836962"/>
            <a:ext cx="2047710" cy="2592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035EE-29A7-45F9-9F42-A2D46BB88B49}"/>
              </a:ext>
            </a:extLst>
          </p:cNvPr>
          <p:cNvSpPr txBox="1"/>
          <p:nvPr/>
        </p:nvSpPr>
        <p:spPr>
          <a:xfrm>
            <a:off x="1393036" y="2555530"/>
            <a:ext cx="7687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The two factors used in the T-Test yielded inconclusive results. 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Therefore, we cannot reject nor fail to 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406382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0EC9-D8E9-4BC8-A999-3458FA827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053" y="2016229"/>
            <a:ext cx="8933796" cy="457201"/>
          </a:xfrm>
        </p:spPr>
        <p:txBody>
          <a:bodyPr>
            <a:normAutofit fontScale="90000"/>
          </a:bodyPr>
          <a:lstStyle/>
          <a:p>
            <a:r>
              <a:rPr lang="en-US" sz="36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Lessons Learned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08E56-883E-4AA6-9088-CFDE4604E3F8}"/>
              </a:ext>
            </a:extLst>
          </p:cNvPr>
          <p:cNvSpPr txBox="1"/>
          <p:nvPr/>
        </p:nvSpPr>
        <p:spPr>
          <a:xfrm>
            <a:off x="1711842" y="2551814"/>
            <a:ext cx="88480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Discovering the data prior to having an idea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Adjust after first data source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Have an idea prior to discover data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Limited data with open sources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Interpretation of data (voting age citizen vs population)</a:t>
            </a:r>
          </a:p>
          <a:p>
            <a:pPr marL="342900" indent="-342900"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Slight misdirection of hypothesis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Pivoted once data mined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Very Socratic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69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45BD8A-B13F-463A-9101-4FB883F06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03B42-F17E-473C-9366-9369C0471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9DDF01-2EFB-49D0-864E-0CE29F33A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C1286-B577-4055-B153-6695DC8D8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040" y="1754659"/>
            <a:ext cx="9860547" cy="30054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B5739-6F79-444B-A9F1-A9BA35C066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9039" y="4947920"/>
            <a:ext cx="9860547" cy="685116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A5BB7-5B71-4B52-AD7F-3BA82A61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1BDD5A-B952-463D-8BF6-F89EC6F21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C2EF86-4721-4AC5-AC3A-5343FE12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55369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2A6C7C-49DA-4D7E-9647-1696C74DF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100664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52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E64F7-323E-4148-8304-8E70372E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02" y="4485106"/>
            <a:ext cx="10435152" cy="868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685800" indent="-685800">
              <a:lnSpc>
                <a:spcPct val="83000"/>
              </a:lnSpc>
              <a:buFont typeface="Wingdings" panose="05000000000000000000" pitchFamily="2" charset="2"/>
              <a:buChar char="v"/>
            </a:pPr>
            <a:r>
              <a:rPr lang="en-US" sz="53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Motivation &amp; Summary </a:t>
            </a:r>
            <a:br>
              <a:rPr lang="en-US" sz="5300" cap="all" spc="-1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4600" cap="all" spc="-1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 determine the best state to live within the U.S. </a:t>
            </a:r>
            <a:b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Factors examined are unemployment rates, income average, poverty rates, workforce types</a:t>
            </a:r>
            <a:r>
              <a:rPr lang="en-US" sz="2400" dirty="0">
                <a:solidFill>
                  <a:srgbClr val="1D1C1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and </a:t>
            </a:r>
            <a: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population. </a:t>
            </a:r>
            <a:b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two datasets we used are:</a:t>
            </a:r>
            <a:b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- US Census Demographic Data for </a:t>
            </a:r>
            <a:r>
              <a:rPr lang="en-US" sz="2400" dirty="0">
                <a:solidFill>
                  <a:srgbClr val="1D1C1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2015 </a:t>
            </a:r>
            <a:br>
              <a:rPr lang="en-US" sz="2400" dirty="0">
                <a:solidFill>
                  <a:srgbClr val="1D1C1D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>
                <a:solidFill>
                  <a:srgbClr val="1D1C1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US Census Demographic Data for </a:t>
            </a:r>
            <a:r>
              <a:rPr lang="en-US" sz="24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2017</a:t>
            </a:r>
            <a:br>
              <a:rPr lang="en-US" sz="28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2800" b="0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4600" cap="all" spc="-100" dirty="0"/>
            </a:br>
            <a:r>
              <a:rPr lang="en-US" sz="4600" cap="all" spc="-100" dirty="0"/>
              <a:t>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08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E64F7-323E-4148-8304-8E70372E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39" y="1619775"/>
            <a:ext cx="6910438" cy="11117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US" sz="60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ypothesis</a:t>
            </a:r>
            <a:endParaRPr lang="en-US" sz="6000" cap="all" spc="-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594CA0A-85DD-4718-B40F-7B78EA2E454E}"/>
              </a:ext>
            </a:extLst>
          </p:cNvPr>
          <p:cNvSpPr txBox="1"/>
          <p:nvPr/>
        </p:nvSpPr>
        <p:spPr>
          <a:xfrm>
            <a:off x="794239" y="4148971"/>
            <a:ext cx="8014253" cy="64633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Null: 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There is no statistical difference in Income Average and Commute Time Average between comparison.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0BC04-CEE9-4AF2-92C3-E7AE15756FA0}"/>
              </a:ext>
            </a:extLst>
          </p:cNvPr>
          <p:cNvSpPr txBox="1"/>
          <p:nvPr/>
        </p:nvSpPr>
        <p:spPr>
          <a:xfrm>
            <a:off x="794239" y="5111593"/>
            <a:ext cx="811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Alternative: 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There is a significant statistical difference in Income Average and Average Commute Time between compared states.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ACC77-31E9-49E0-9013-3E5AA508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77" y="627184"/>
            <a:ext cx="4044073" cy="2274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8433E8-BD50-47FF-B7DD-F6390182F88B}"/>
              </a:ext>
            </a:extLst>
          </p:cNvPr>
          <p:cNvSpPr txBox="1"/>
          <p:nvPr/>
        </p:nvSpPr>
        <p:spPr>
          <a:xfrm>
            <a:off x="906403" y="3495541"/>
            <a:ext cx="779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00" dirty="0">
                <a:latin typeface="Cambria" panose="02040503050406030204" pitchFamily="18" charset="0"/>
                <a:ea typeface="Cambria" panose="02040503050406030204" pitchFamily="18" charset="0"/>
              </a:rPr>
              <a:t>The best states to reside in based on Income Average and Commute Time Average.</a:t>
            </a:r>
            <a:br>
              <a:rPr lang="en-US" spc="-1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3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76" descr="Flask">
            <a:extLst>
              <a:ext uri="{FF2B5EF4-FFF2-40B4-BE49-F238E27FC236}">
                <a16:creationId xmlns:a16="http://schemas.microsoft.com/office/drawing/2014/main" id="{B8B1C6AA-6BCC-49F2-BE9E-BED675D0A275}"/>
              </a:ext>
            </a:extLst>
          </p:cNvPr>
          <p:cNvGrpSpPr/>
          <p:nvPr/>
        </p:nvGrpSpPr>
        <p:grpSpPr>
          <a:xfrm>
            <a:off x="8461417" y="1772742"/>
            <a:ext cx="2797860" cy="3241094"/>
            <a:chOff x="8633459" y="1684670"/>
            <a:chExt cx="2797860" cy="324109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A107F10-E02C-43CD-9A96-646B64AEBC91}"/>
                </a:ext>
              </a:extLst>
            </p:cNvPr>
            <p:cNvSpPr/>
            <p:nvPr/>
          </p:nvSpPr>
          <p:spPr>
            <a:xfrm>
              <a:off x="10003244" y="1819715"/>
              <a:ext cx="174866" cy="202568"/>
            </a:xfrm>
            <a:custGeom>
              <a:avLst/>
              <a:gdLst>
                <a:gd name="connsiteX0" fmla="*/ 174866 w 174866"/>
                <a:gd name="connsiteY0" fmla="*/ 101284 h 202568"/>
                <a:gd name="connsiteX1" fmla="*/ 87433 w 174866"/>
                <a:gd name="connsiteY1" fmla="*/ 202568 h 202568"/>
                <a:gd name="connsiteX2" fmla="*/ 0 w 174866"/>
                <a:gd name="connsiteY2" fmla="*/ 101284 h 202568"/>
                <a:gd name="connsiteX3" fmla="*/ 87433 w 174866"/>
                <a:gd name="connsiteY3" fmla="*/ 0 h 202568"/>
                <a:gd name="connsiteX4" fmla="*/ 174866 w 174866"/>
                <a:gd name="connsiteY4" fmla="*/ 101284 h 20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66" h="202568">
                  <a:moveTo>
                    <a:pt x="174866" y="101284"/>
                  </a:moveTo>
                  <a:cubicBezTo>
                    <a:pt x="174866" y="157222"/>
                    <a:pt x="135721" y="202568"/>
                    <a:pt x="87433" y="202568"/>
                  </a:cubicBezTo>
                  <a:cubicBezTo>
                    <a:pt x="39145" y="202568"/>
                    <a:pt x="0" y="157222"/>
                    <a:pt x="0" y="101284"/>
                  </a:cubicBezTo>
                  <a:cubicBezTo>
                    <a:pt x="0" y="45346"/>
                    <a:pt x="39145" y="0"/>
                    <a:pt x="87433" y="0"/>
                  </a:cubicBezTo>
                  <a:cubicBezTo>
                    <a:pt x="135721" y="0"/>
                    <a:pt x="174866" y="45346"/>
                    <a:pt x="174866" y="101284"/>
                  </a:cubicBezTo>
                  <a:close/>
                </a:path>
              </a:pathLst>
            </a:custGeom>
            <a:solidFill>
              <a:schemeClr val="accent1"/>
            </a:solidFill>
            <a:ln w="2907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10BF4F-5DCB-442D-AD17-4467C059723C}"/>
                </a:ext>
              </a:extLst>
            </p:cNvPr>
            <p:cNvSpPr/>
            <p:nvPr/>
          </p:nvSpPr>
          <p:spPr>
            <a:xfrm>
              <a:off x="10148966" y="2123568"/>
              <a:ext cx="174866" cy="202568"/>
            </a:xfrm>
            <a:custGeom>
              <a:avLst/>
              <a:gdLst>
                <a:gd name="connsiteX0" fmla="*/ 174866 w 174866"/>
                <a:gd name="connsiteY0" fmla="*/ 101284 h 202568"/>
                <a:gd name="connsiteX1" fmla="*/ 87433 w 174866"/>
                <a:gd name="connsiteY1" fmla="*/ 202568 h 202568"/>
                <a:gd name="connsiteX2" fmla="*/ 0 w 174866"/>
                <a:gd name="connsiteY2" fmla="*/ 101284 h 202568"/>
                <a:gd name="connsiteX3" fmla="*/ 87433 w 174866"/>
                <a:gd name="connsiteY3" fmla="*/ 0 h 202568"/>
                <a:gd name="connsiteX4" fmla="*/ 174866 w 174866"/>
                <a:gd name="connsiteY4" fmla="*/ 101284 h 20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66" h="202568">
                  <a:moveTo>
                    <a:pt x="174866" y="101284"/>
                  </a:moveTo>
                  <a:cubicBezTo>
                    <a:pt x="174866" y="157222"/>
                    <a:pt x="135721" y="202568"/>
                    <a:pt x="87433" y="202568"/>
                  </a:cubicBezTo>
                  <a:cubicBezTo>
                    <a:pt x="39145" y="202568"/>
                    <a:pt x="0" y="157222"/>
                    <a:pt x="0" y="101284"/>
                  </a:cubicBezTo>
                  <a:cubicBezTo>
                    <a:pt x="0" y="45346"/>
                    <a:pt x="39145" y="0"/>
                    <a:pt x="87433" y="0"/>
                  </a:cubicBezTo>
                  <a:cubicBezTo>
                    <a:pt x="135721" y="0"/>
                    <a:pt x="174866" y="45346"/>
                    <a:pt x="174866" y="101284"/>
                  </a:cubicBezTo>
                  <a:close/>
                </a:path>
              </a:pathLst>
            </a:custGeom>
            <a:solidFill>
              <a:schemeClr val="accent1"/>
            </a:solidFill>
            <a:ln w="2907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0661AC-000C-4B24-834E-5263C9A06B9F}"/>
                </a:ext>
              </a:extLst>
            </p:cNvPr>
            <p:cNvSpPr/>
            <p:nvPr/>
          </p:nvSpPr>
          <p:spPr>
            <a:xfrm>
              <a:off x="9828378" y="2056045"/>
              <a:ext cx="174866" cy="202568"/>
            </a:xfrm>
            <a:custGeom>
              <a:avLst/>
              <a:gdLst>
                <a:gd name="connsiteX0" fmla="*/ 174866 w 174866"/>
                <a:gd name="connsiteY0" fmla="*/ 101284 h 202568"/>
                <a:gd name="connsiteX1" fmla="*/ 87433 w 174866"/>
                <a:gd name="connsiteY1" fmla="*/ 202568 h 202568"/>
                <a:gd name="connsiteX2" fmla="*/ 0 w 174866"/>
                <a:gd name="connsiteY2" fmla="*/ 101284 h 202568"/>
                <a:gd name="connsiteX3" fmla="*/ 87433 w 174866"/>
                <a:gd name="connsiteY3" fmla="*/ 0 h 202568"/>
                <a:gd name="connsiteX4" fmla="*/ 174866 w 174866"/>
                <a:gd name="connsiteY4" fmla="*/ 101284 h 20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66" h="202568">
                  <a:moveTo>
                    <a:pt x="174866" y="101284"/>
                  </a:moveTo>
                  <a:cubicBezTo>
                    <a:pt x="174866" y="157222"/>
                    <a:pt x="135721" y="202568"/>
                    <a:pt x="87433" y="202568"/>
                  </a:cubicBezTo>
                  <a:cubicBezTo>
                    <a:pt x="39145" y="202568"/>
                    <a:pt x="0" y="157222"/>
                    <a:pt x="0" y="101284"/>
                  </a:cubicBezTo>
                  <a:cubicBezTo>
                    <a:pt x="0" y="45346"/>
                    <a:pt x="39145" y="0"/>
                    <a:pt x="87433" y="0"/>
                  </a:cubicBezTo>
                  <a:cubicBezTo>
                    <a:pt x="135721" y="0"/>
                    <a:pt x="174866" y="45346"/>
                    <a:pt x="174866" y="101284"/>
                  </a:cubicBezTo>
                  <a:close/>
                </a:path>
              </a:pathLst>
            </a:custGeom>
            <a:solidFill>
              <a:schemeClr val="accent1"/>
            </a:solidFill>
            <a:ln w="2907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FE6FF7-5A8E-4864-A983-A2B2DBD66220}"/>
                </a:ext>
              </a:extLst>
            </p:cNvPr>
            <p:cNvSpPr/>
            <p:nvPr/>
          </p:nvSpPr>
          <p:spPr>
            <a:xfrm>
              <a:off x="9857522" y="2393659"/>
              <a:ext cx="233155" cy="270091"/>
            </a:xfrm>
            <a:custGeom>
              <a:avLst/>
              <a:gdLst>
                <a:gd name="connsiteX0" fmla="*/ 233155 w 233155"/>
                <a:gd name="connsiteY0" fmla="*/ 135046 h 270091"/>
                <a:gd name="connsiteX1" fmla="*/ 116578 w 233155"/>
                <a:gd name="connsiteY1" fmla="*/ 270091 h 270091"/>
                <a:gd name="connsiteX2" fmla="*/ 0 w 233155"/>
                <a:gd name="connsiteY2" fmla="*/ 135046 h 270091"/>
                <a:gd name="connsiteX3" fmla="*/ 116578 w 233155"/>
                <a:gd name="connsiteY3" fmla="*/ 0 h 270091"/>
                <a:gd name="connsiteX4" fmla="*/ 233155 w 233155"/>
                <a:gd name="connsiteY4" fmla="*/ 135046 h 27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55" h="270091">
                  <a:moveTo>
                    <a:pt x="233155" y="135046"/>
                  </a:moveTo>
                  <a:cubicBezTo>
                    <a:pt x="233155" y="209629"/>
                    <a:pt x="180962" y="270091"/>
                    <a:pt x="116578" y="270091"/>
                  </a:cubicBezTo>
                  <a:cubicBezTo>
                    <a:pt x="52193" y="270091"/>
                    <a:pt x="0" y="209629"/>
                    <a:pt x="0" y="135046"/>
                  </a:cubicBezTo>
                  <a:cubicBezTo>
                    <a:pt x="0" y="60462"/>
                    <a:pt x="52193" y="0"/>
                    <a:pt x="116578" y="0"/>
                  </a:cubicBezTo>
                  <a:cubicBezTo>
                    <a:pt x="180962" y="0"/>
                    <a:pt x="233155" y="60462"/>
                    <a:pt x="233155" y="135046"/>
                  </a:cubicBezTo>
                  <a:close/>
                </a:path>
              </a:pathLst>
            </a:custGeom>
            <a:solidFill>
              <a:schemeClr val="accent1"/>
            </a:solidFill>
            <a:ln w="2907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F19E82-803E-48DE-8C66-75E9EFC8D7C3}"/>
                </a:ext>
              </a:extLst>
            </p:cNvPr>
            <p:cNvSpPr/>
            <p:nvPr/>
          </p:nvSpPr>
          <p:spPr>
            <a:xfrm>
              <a:off x="9449892" y="2731273"/>
              <a:ext cx="1164993" cy="2059445"/>
            </a:xfrm>
            <a:custGeom>
              <a:avLst/>
              <a:gdLst>
                <a:gd name="connsiteX0" fmla="*/ 1150812 w 1164993"/>
                <a:gd name="connsiteY0" fmla="*/ 1775849 h 2059445"/>
                <a:gd name="connsiteX1" fmla="*/ 815652 w 1164993"/>
                <a:gd name="connsiteY1" fmla="*/ 898053 h 2059445"/>
                <a:gd name="connsiteX2" fmla="*/ 815652 w 1164993"/>
                <a:gd name="connsiteY2" fmla="*/ 303853 h 2059445"/>
                <a:gd name="connsiteX3" fmla="*/ 903085 w 1164993"/>
                <a:gd name="connsiteY3" fmla="*/ 128293 h 2059445"/>
                <a:gd name="connsiteX4" fmla="*/ 929315 w 1164993"/>
                <a:gd name="connsiteY4" fmla="*/ 37137 h 2059445"/>
                <a:gd name="connsiteX5" fmla="*/ 873941 w 1164993"/>
                <a:gd name="connsiteY5" fmla="*/ 0 h 2059445"/>
                <a:gd name="connsiteX6" fmla="*/ 873941 w 1164993"/>
                <a:gd name="connsiteY6" fmla="*/ 0 h 2059445"/>
                <a:gd name="connsiteX7" fmla="*/ 291053 w 1164993"/>
                <a:gd name="connsiteY7" fmla="*/ 0 h 2059445"/>
                <a:gd name="connsiteX8" fmla="*/ 291053 w 1164993"/>
                <a:gd name="connsiteY8" fmla="*/ 0 h 2059445"/>
                <a:gd name="connsiteX9" fmla="*/ 235679 w 1164993"/>
                <a:gd name="connsiteY9" fmla="*/ 37137 h 2059445"/>
                <a:gd name="connsiteX10" fmla="*/ 261909 w 1164993"/>
                <a:gd name="connsiteY10" fmla="*/ 128293 h 2059445"/>
                <a:gd name="connsiteX11" fmla="*/ 349342 w 1164993"/>
                <a:gd name="connsiteY11" fmla="*/ 303853 h 2059445"/>
                <a:gd name="connsiteX12" fmla="*/ 349342 w 1164993"/>
                <a:gd name="connsiteY12" fmla="*/ 898053 h 2059445"/>
                <a:gd name="connsiteX13" fmla="*/ 14182 w 1164993"/>
                <a:gd name="connsiteY13" fmla="*/ 1775849 h 2059445"/>
                <a:gd name="connsiteX14" fmla="*/ 28754 w 1164993"/>
                <a:gd name="connsiteY14" fmla="*/ 1968290 h 2059445"/>
                <a:gd name="connsiteX15" fmla="*/ 174476 w 1164993"/>
                <a:gd name="connsiteY15" fmla="*/ 2059445 h 2059445"/>
                <a:gd name="connsiteX16" fmla="*/ 990518 w 1164993"/>
                <a:gd name="connsiteY16" fmla="*/ 2059445 h 2059445"/>
                <a:gd name="connsiteX17" fmla="*/ 1136240 w 1164993"/>
                <a:gd name="connsiteY17" fmla="*/ 1968290 h 2059445"/>
                <a:gd name="connsiteX18" fmla="*/ 1150812 w 1164993"/>
                <a:gd name="connsiteY18" fmla="*/ 1775849 h 2059445"/>
                <a:gd name="connsiteX19" fmla="*/ 699074 w 1164993"/>
                <a:gd name="connsiteY19" fmla="*/ 303853 h 2059445"/>
                <a:gd name="connsiteX20" fmla="*/ 699074 w 1164993"/>
                <a:gd name="connsiteY20" fmla="*/ 438898 h 2059445"/>
                <a:gd name="connsiteX21" fmla="*/ 465919 w 1164993"/>
                <a:gd name="connsiteY21" fmla="*/ 438898 h 2059445"/>
                <a:gd name="connsiteX22" fmla="*/ 465919 w 1164993"/>
                <a:gd name="connsiteY22" fmla="*/ 303853 h 2059445"/>
                <a:gd name="connsiteX23" fmla="*/ 428032 w 1164993"/>
                <a:gd name="connsiteY23" fmla="*/ 135046 h 2059445"/>
                <a:gd name="connsiteX24" fmla="*/ 739877 w 1164993"/>
                <a:gd name="connsiteY24" fmla="*/ 135046 h 2059445"/>
                <a:gd name="connsiteX25" fmla="*/ 699074 w 1164993"/>
                <a:gd name="connsiteY25" fmla="*/ 303853 h 205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4993" h="2059445">
                  <a:moveTo>
                    <a:pt x="1150812" y="1775849"/>
                  </a:moveTo>
                  <a:lnTo>
                    <a:pt x="815652" y="898053"/>
                  </a:lnTo>
                  <a:lnTo>
                    <a:pt x="815652" y="303853"/>
                  </a:lnTo>
                  <a:cubicBezTo>
                    <a:pt x="815652" y="182312"/>
                    <a:pt x="900171" y="131670"/>
                    <a:pt x="903085" y="128293"/>
                  </a:cubicBezTo>
                  <a:cubicBezTo>
                    <a:pt x="932229" y="111413"/>
                    <a:pt x="943887" y="70899"/>
                    <a:pt x="929315" y="37137"/>
                  </a:cubicBezTo>
                  <a:cubicBezTo>
                    <a:pt x="917657" y="13505"/>
                    <a:pt x="897256" y="0"/>
                    <a:pt x="873941" y="0"/>
                  </a:cubicBezTo>
                  <a:lnTo>
                    <a:pt x="873941" y="0"/>
                  </a:lnTo>
                  <a:lnTo>
                    <a:pt x="291053" y="0"/>
                  </a:lnTo>
                  <a:lnTo>
                    <a:pt x="291053" y="0"/>
                  </a:lnTo>
                  <a:cubicBezTo>
                    <a:pt x="267738" y="0"/>
                    <a:pt x="247337" y="13505"/>
                    <a:pt x="235679" y="37137"/>
                  </a:cubicBezTo>
                  <a:cubicBezTo>
                    <a:pt x="221107" y="70899"/>
                    <a:pt x="232764" y="111413"/>
                    <a:pt x="261909" y="128293"/>
                  </a:cubicBezTo>
                  <a:cubicBezTo>
                    <a:pt x="261909" y="128293"/>
                    <a:pt x="349342" y="182312"/>
                    <a:pt x="349342" y="303853"/>
                  </a:cubicBezTo>
                  <a:lnTo>
                    <a:pt x="349342" y="898053"/>
                  </a:lnTo>
                  <a:lnTo>
                    <a:pt x="14182" y="1775849"/>
                  </a:lnTo>
                  <a:cubicBezTo>
                    <a:pt x="-9134" y="1839996"/>
                    <a:pt x="-3305" y="1910895"/>
                    <a:pt x="28754" y="1968290"/>
                  </a:cubicBezTo>
                  <a:cubicBezTo>
                    <a:pt x="60813" y="2025684"/>
                    <a:pt x="116187" y="2059445"/>
                    <a:pt x="174476" y="2059445"/>
                  </a:cubicBezTo>
                  <a:lnTo>
                    <a:pt x="990518" y="2059445"/>
                  </a:lnTo>
                  <a:cubicBezTo>
                    <a:pt x="1048807" y="2059445"/>
                    <a:pt x="1104181" y="2025684"/>
                    <a:pt x="1136240" y="1968290"/>
                  </a:cubicBezTo>
                  <a:cubicBezTo>
                    <a:pt x="1168299" y="1910895"/>
                    <a:pt x="1174128" y="1839996"/>
                    <a:pt x="1150812" y="1775849"/>
                  </a:cubicBezTo>
                  <a:close/>
                  <a:moveTo>
                    <a:pt x="699074" y="303853"/>
                  </a:moveTo>
                  <a:lnTo>
                    <a:pt x="699074" y="438898"/>
                  </a:lnTo>
                  <a:lnTo>
                    <a:pt x="465919" y="438898"/>
                  </a:lnTo>
                  <a:lnTo>
                    <a:pt x="465919" y="303853"/>
                  </a:lnTo>
                  <a:cubicBezTo>
                    <a:pt x="465919" y="232954"/>
                    <a:pt x="448433" y="178935"/>
                    <a:pt x="428032" y="135046"/>
                  </a:cubicBezTo>
                  <a:lnTo>
                    <a:pt x="739877" y="135046"/>
                  </a:lnTo>
                  <a:cubicBezTo>
                    <a:pt x="716561" y="178935"/>
                    <a:pt x="699074" y="232954"/>
                    <a:pt x="699074" y="303853"/>
                  </a:cubicBezTo>
                  <a:close/>
                </a:path>
              </a:pathLst>
            </a:custGeom>
            <a:solidFill>
              <a:schemeClr val="accent1"/>
            </a:solidFill>
            <a:ln w="29071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E64F7-323E-4148-8304-8E70372E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24" y="1179110"/>
            <a:ext cx="6493063" cy="16207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Data Cleaning &amp; Exploration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351DAD-28C7-4C56-BCEA-B57E7F61F7DA}"/>
              </a:ext>
            </a:extLst>
          </p:cNvPr>
          <p:cNvSpPr txBox="1"/>
          <p:nvPr/>
        </p:nvSpPr>
        <p:spPr>
          <a:xfrm>
            <a:off x="1028735" y="2964418"/>
            <a:ext cx="640324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100" dirty="0">
                <a:latin typeface="Cambria" panose="02040503050406030204" pitchFamily="18" charset="0"/>
                <a:ea typeface="Cambria" panose="02040503050406030204" pitchFamily="18" charset="0"/>
              </a:rPr>
              <a:t>How we found our data</a:t>
            </a:r>
          </a:p>
          <a:p>
            <a:r>
              <a:rPr lang="en-US" sz="1800" spc="-100" dirty="0">
                <a:latin typeface="Cambria" panose="02040503050406030204" pitchFamily="18" charset="0"/>
                <a:ea typeface="Cambria" panose="02040503050406030204" pitchFamily="18" charset="0"/>
              </a:rPr>
              <a:t>Cleaning Process: </a:t>
            </a:r>
          </a:p>
          <a:p>
            <a:pPr lvl="1"/>
            <a:r>
              <a:rPr lang="en-US" sz="1400" spc="-100" dirty="0">
                <a:latin typeface="Cambria" panose="02040503050406030204" pitchFamily="18" charset="0"/>
                <a:ea typeface="Cambria" panose="02040503050406030204" pitchFamily="18" charset="0"/>
              </a:rPr>
              <a:t>Conversion of values</a:t>
            </a:r>
          </a:p>
          <a:p>
            <a:pPr lvl="1"/>
            <a:r>
              <a:rPr lang="en-US" sz="1400" spc="-100" dirty="0">
                <a:latin typeface="Cambria" panose="02040503050406030204" pitchFamily="18" charset="0"/>
                <a:ea typeface="Cambria" panose="02040503050406030204" pitchFamily="18" charset="0"/>
              </a:rPr>
              <a:t>Dropped nulls and filling in blank s</a:t>
            </a:r>
          </a:p>
          <a:p>
            <a:pPr lvl="1"/>
            <a:r>
              <a:rPr lang="en-US" sz="1400" spc="-100" dirty="0">
                <a:latin typeface="Cambria" panose="02040503050406030204" pitchFamily="18" charset="0"/>
                <a:ea typeface="Cambria" panose="02040503050406030204" pitchFamily="18" charset="0"/>
              </a:rPr>
              <a:t>Renaming columns once we determined the significance of some</a:t>
            </a:r>
          </a:p>
          <a:p>
            <a:r>
              <a:rPr lang="en-US" sz="1800" spc="-100" dirty="0">
                <a:latin typeface="Cambria" panose="02040503050406030204" pitchFamily="18" charset="0"/>
                <a:ea typeface="Cambria" panose="02040503050406030204" pitchFamily="18" charset="0"/>
              </a:rPr>
              <a:t>Insights</a:t>
            </a:r>
            <a:r>
              <a:rPr lang="en-US" sz="1800" cap="all" spc="-1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/>
            <a:r>
              <a:rPr lang="en-US" sz="1400" spc="-100" dirty="0">
                <a:latin typeface="Cambria" panose="02040503050406030204" pitchFamily="18" charset="0"/>
                <a:ea typeface="Cambria" panose="02040503050406030204" pitchFamily="18" charset="0"/>
              </a:rPr>
              <a:t>Initial view of the data seemed very straight forward</a:t>
            </a:r>
          </a:p>
          <a:p>
            <a:pPr lvl="1"/>
            <a:r>
              <a:rPr lang="en-US" sz="1400" spc="-100" dirty="0">
                <a:latin typeface="Cambria" panose="02040503050406030204" pitchFamily="18" charset="0"/>
                <a:ea typeface="Cambria" panose="02040503050406030204" pitchFamily="18" charset="0"/>
              </a:rPr>
              <a:t>We did not anticipate the amount of time and energy we need ed to spend cleaning the data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Disclaimers: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Original dataset did not explain how each column was calculated </a:t>
            </a:r>
          </a:p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We standardized our dataset values based off Total Population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BEC52-7F23-46DD-897E-0732DECA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57" y="848258"/>
            <a:ext cx="4537665" cy="30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2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E64F7-323E-4148-8304-8E70372E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92" y="1428190"/>
            <a:ext cx="5358337" cy="12785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Questions</a:t>
            </a:r>
            <a:endParaRPr lang="en-US" sz="4600" cap="all" spc="-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EC53DE-D5BA-4AE0-AFD0-6A6DDBB76FAF}"/>
              </a:ext>
            </a:extLst>
          </p:cNvPr>
          <p:cNvSpPr txBox="1"/>
          <p:nvPr/>
        </p:nvSpPr>
        <p:spPr>
          <a:xfrm>
            <a:off x="1141501" y="2862585"/>
            <a:ext cx="929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1) Does the total population have a correlation to unemployment?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7AF74-88A2-45A1-BFE7-2B6CD71883F1}"/>
              </a:ext>
            </a:extLst>
          </p:cNvPr>
          <p:cNvSpPr txBox="1"/>
          <p:nvPr/>
        </p:nvSpPr>
        <p:spPr>
          <a:xfrm>
            <a:off x="1141503" y="3361212"/>
            <a:ext cx="929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2) Does the increase or decrease adult population impact poverty rates?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A7FD9-5D18-47ED-8642-55B9A0F493EA}"/>
              </a:ext>
            </a:extLst>
          </p:cNvPr>
          <p:cNvSpPr txBox="1"/>
          <p:nvPr/>
        </p:nvSpPr>
        <p:spPr>
          <a:xfrm>
            <a:off x="1141502" y="3857732"/>
            <a:ext cx="929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3) Does commute time influence income average?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21D44-6E3A-4EAE-B5A3-A05B70C36C1A}"/>
              </a:ext>
            </a:extLst>
          </p:cNvPr>
          <p:cNvSpPr txBox="1"/>
          <p:nvPr/>
        </p:nvSpPr>
        <p:spPr>
          <a:xfrm>
            <a:off x="1141502" y="4364130"/>
            <a:ext cx="929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4) How does the state’s population make-up the different workforce types?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77CF0-6ACA-4526-86BD-220FC05C670B}"/>
              </a:ext>
            </a:extLst>
          </p:cNvPr>
          <p:cNvSpPr txBox="1"/>
          <p:nvPr/>
        </p:nvSpPr>
        <p:spPr>
          <a:xfrm>
            <a:off x="1141502" y="4879350"/>
            <a:ext cx="929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5) Do states with higher income average correlate to workforce types?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A97EA-843F-492E-ABDD-7875B349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108" y="833086"/>
            <a:ext cx="3047190" cy="203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0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50285-4C29-412A-8283-CAF6E749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Total Population vs. Unemployment Rates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8A157-E88F-4172-B036-281DADCD5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Findings: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impact exists between total population and unemployment. 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illustration reveals a pattern of employment and unemployment with total population. 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When the employment increases, unemployment decrease. It is prevalent when looking at a high populated state like CA.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DBAF1C2-E6EC-42F8-884E-2370A1C8EE97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r="176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67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9B839F-4D4F-4D72-B116-C12D388F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856180"/>
          </a:xfrm>
        </p:spPr>
        <p:txBody>
          <a:bodyPr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Adult Population vs. Poverty Rates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DFA2-9AF4-4A82-9B9A-EDD38FDFC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976447"/>
            <a:ext cx="3144774" cy="3191172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Findings: </a:t>
            </a:r>
            <a:endParaRPr lang="en-US" sz="1400" b="1" i="0" dirty="0">
              <a:solidFill>
                <a:srgbClr val="1D1C1D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Poverty decreased in 2017 from 2015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Adult population increased in majority of states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overall percentage numbers of both poverty and adult population run mostly in tandem with each other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8E4EE5A-36FB-43DB-B366-B6C600B32F8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r="176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4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C2C654-3E1C-4F05-B5F2-2E2F576E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Commute Time vs. Income Average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7443C-FF25-46D1-BE3E-B6F49EE48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4661" y="2510409"/>
            <a:ext cx="3434316" cy="285653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Findings: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A correlation exists with income average and mean commute time of 15 to 25 minutes with income of $40,000 to $60,000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1D1C1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Commuters with highest income averages</a:t>
            </a:r>
            <a:endParaRPr lang="en-US" sz="2000" dirty="0">
              <a:solidFill>
                <a:srgbClr val="1D1C1D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0" dirty="0">
              <a:solidFill>
                <a:srgbClr val="1D1C1D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1D1C1D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i="0" dirty="0">
              <a:solidFill>
                <a:srgbClr val="1D1C1D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B3E238-1586-44F4-B566-3995055BFA6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A2CCD46-E615-4762-95D2-C17420F52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1" y="802433"/>
            <a:ext cx="7515809" cy="50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20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C2C654-3E1C-4F05-B5F2-2E2F576E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Top Five States with Highest Income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7443C-FF25-46D1-BE3E-B6F49EE48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2479" y="2567559"/>
            <a:ext cx="3434316" cy="30662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Findings: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Five states were consistent between both years with highest income average</a:t>
            </a:r>
            <a:br>
              <a:rPr lang="en-US" sz="1400" b="1" i="0" dirty="0">
                <a:solidFill>
                  <a:srgbClr val="1D1C1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C0AD7FC-E1C2-4C21-8414-7C42F854DF6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 r="176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32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709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Cambria</vt:lpstr>
      <vt:lpstr>Courier New</vt:lpstr>
      <vt:lpstr>Garamond</vt:lpstr>
      <vt:lpstr>Sagona Book</vt:lpstr>
      <vt:lpstr>Sagona ExtraLight</vt:lpstr>
      <vt:lpstr>Wingdings</vt:lpstr>
      <vt:lpstr>SavonVTI</vt:lpstr>
      <vt:lpstr>U.S. Census Data for 2015 &amp; 2017</vt:lpstr>
      <vt:lpstr>Motivation &amp; Summary   To determine the best state to live within the U.S.   Factors examined are unemployment rates, income average, poverty rates, workforce types, and population.   The two datasets we used are: - US Census Demographic Data for 2015  - US Census Demographic Data for 2017    </vt:lpstr>
      <vt:lpstr>Hypothesis</vt:lpstr>
      <vt:lpstr>Data Cleaning &amp; Exploration</vt:lpstr>
      <vt:lpstr>Questions</vt:lpstr>
      <vt:lpstr>Total Population vs. Unemployment Rates</vt:lpstr>
      <vt:lpstr>Adult Population vs. Poverty Rates</vt:lpstr>
      <vt:lpstr>Commute Time vs. Income Average</vt:lpstr>
      <vt:lpstr>Top Five States with Highest Income</vt:lpstr>
      <vt:lpstr>Workforce Types per State</vt:lpstr>
      <vt:lpstr>Average Income vs. Workforce Types</vt:lpstr>
      <vt:lpstr>T-Test Results</vt:lpstr>
      <vt:lpstr>Conclusion</vt:lpstr>
      <vt:lpstr>Lessons Learned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U.S. Census Data for 2015 &amp; 2017</dc:title>
  <dc:creator>Minerva Banuelos</dc:creator>
  <cp:lastModifiedBy>Minerva Banuelos</cp:lastModifiedBy>
  <cp:revision>37</cp:revision>
  <dcterms:created xsi:type="dcterms:W3CDTF">2020-07-19T20:10:23Z</dcterms:created>
  <dcterms:modified xsi:type="dcterms:W3CDTF">2020-07-21T00:07:09Z</dcterms:modified>
</cp:coreProperties>
</file>